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24"/>
  </p:notesMasterIdLst>
  <p:sldIdLst>
    <p:sldId id="257" r:id="rId2"/>
    <p:sldId id="322" r:id="rId3"/>
    <p:sldId id="325" r:id="rId4"/>
    <p:sldId id="327" r:id="rId5"/>
    <p:sldId id="328" r:id="rId6"/>
    <p:sldId id="338" r:id="rId7"/>
    <p:sldId id="343" r:id="rId8"/>
    <p:sldId id="329" r:id="rId9"/>
    <p:sldId id="337" r:id="rId10"/>
    <p:sldId id="342" r:id="rId11"/>
    <p:sldId id="339" r:id="rId12"/>
    <p:sldId id="340" r:id="rId13"/>
    <p:sldId id="341" r:id="rId14"/>
    <p:sldId id="345" r:id="rId15"/>
    <p:sldId id="323" r:id="rId16"/>
    <p:sldId id="324" r:id="rId17"/>
    <p:sldId id="326" r:id="rId18"/>
    <p:sldId id="320" r:id="rId19"/>
    <p:sldId id="321" r:id="rId20"/>
    <p:sldId id="346" r:id="rId21"/>
    <p:sldId id="347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339933"/>
    <a:srgbClr val="E04E0C"/>
    <a:srgbClr val="FFFFFF"/>
    <a:srgbClr val="F0F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70" d="100"/>
          <a:sy n="70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9621A-421B-43AE-8F12-BD5F369DC87D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68E0D-9AF8-44F7-A0F0-D920A8309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3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C31C-ED77-404D-9362-79FE858E6CE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867E430-88F0-496D-8E59-4E27E4ED6F2E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9EA107-7A3B-4B5F-BB2C-1C2616953EA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50912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Всероссийский Форум руководителей предприятий  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жилищного и коммунального хозяйства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44824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Павленков Ю.В.</a:t>
            </a:r>
          </a:p>
          <a:p>
            <a:endParaRPr lang="ru-RU" sz="2400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 Black" pitchFamily="34" charset="0"/>
              </a:rPr>
              <a:t>СЕМЬ ШАГОВ К УСТОЙЧИВОМУ РАЗВИТИЮ ЖИЛИЩНЫХ </a:t>
            </a:r>
            <a:r>
              <a:rPr lang="ru-RU" sz="2400" b="1" dirty="0">
                <a:solidFill>
                  <a:srgbClr val="002060"/>
                </a:solidFill>
                <a:latin typeface="Arial Black" pitchFamily="34" charset="0"/>
              </a:rPr>
              <a:t>ОТНОШЕНИЙ </a:t>
            </a:r>
            <a:r>
              <a:rPr lang="ru-RU" sz="2400" b="1" dirty="0" smtClean="0">
                <a:solidFill>
                  <a:srgbClr val="002060"/>
                </a:solidFill>
                <a:latin typeface="Arial Black" pitchFamily="34" charset="0"/>
              </a:rPr>
              <a:t>И ЖИЛИЩНОМУ БЛАГОПОЛУЧИЮ ГРАЖДАН  </a:t>
            </a:r>
            <a:endParaRPr lang="ru-RU" sz="2400" b="1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6046" y="5589240"/>
            <a:ext cx="8082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>
                <a:solidFill>
                  <a:srgbClr val="006600"/>
                </a:solidFill>
              </a:rPr>
              <a:t>10 – 11 декабря 2015 г., Москва, Измайлово   </a:t>
            </a:r>
            <a:endParaRPr lang="ru-RU" sz="2000" i="1" dirty="0">
              <a:solidFill>
                <a:srgbClr val="006600"/>
              </a:solidFill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Безымянный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16" y="373055"/>
            <a:ext cx="2609771" cy="10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1st\Desktop\tppr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46869"/>
            <a:ext cx="1872207" cy="146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39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916833"/>
            <a:ext cx="8660922" cy="42484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 ЖИЛОЙ НЕДВИЖИМОСТИ – ЕДИНЫЙ ПРАВОВОЙ ОБЪЕКТ НЕДВИЖИМОГО ИМУЩЕСТВА – КОНДОМИНИУМ (СОВЛАДЕНИЕ), ВКЛЮЧАЮЩИЙ В СЕБЯ ЗЕМЕЛЬНЫЙ УЧАСТОК,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ПОМЕЩЕНИЯ,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ИНЖЕНЕРНЫЕ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СЕТИ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КОММУНИКАЦИИ, ЭЛЕМЕНТЫ ОБЩЕГО ИМУЩЕСТВА ЗДАНИЙ И СООРУЖЕНИЙ.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СВЕДЕНИЯ О КЖН УЧТЕНЫ В ГКН,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ПРАВА ЗАРЕГИСТРИРОВАНЫ В ЕГРП,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ИНФОРМАЦИЯ ИМЕЕТ ЮРИДИЧЕСКОЕ ЗНАЧЕНИЕ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08720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3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068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988840"/>
            <a:ext cx="8660922" cy="401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УЧАСТИЕ В ЖИЛИЩНОМ ОБЪЕДИНЕНИИ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СОВЛАДЕЛЬЦЕВ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КЖН – КОНДОМИНИУМЕ (СОВЛАДЕНИИ) – ОБЯЗАТЕЛЬНО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ПРАВОВОЙ СТАТУС СОВЛАДЕНИЯ ВОЗНИКАЕТ НА ОСНОВАНИИ СОГЛАШЕНИЯ О РАСПРЕДЕЛЕНИИ ДОЛЕЙ (ДЛЯ ВНОВЬ ПОСТРОЕННЫХ ОБЪЕКТОВ –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ДОГОВОРОВ ДОЛЕВОГО УЧАСТИЯ С СРД)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80728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700808"/>
            <a:ext cx="8660922" cy="4592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ДИФФЕРЕНЦИРОВАННОЙ,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СТИМУЛИРУЮЩЕЙ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РАЗВИТИЕ ЖИЛОЙ НЕДВИЖИМОСТИ НАЛОГОВОЙ СИСТЕМЫ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ЧЕМ СОВРЕМЕННЕЕ («МОЛОЖЕ») ЗДАНИЕ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МЕНЬШЕ ЕГО ЭНЕРГОПОТРЕБЛЕНИЕ –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 НИЖЕ НАЛОГ НА НЕДВИЖИМОСТЬ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КАДАСТРОВАЯ ОЦЕНКА ЖИЛЫХ КОНДОМИНИУМОВ ДОЛЖНА ОТРАЖАТЬ ДОСТОВЕРНЫЕ ТЕХНИЧЕСКИЕ, ГЕОГРАФИЧЕСКИЕ И ФИЗИЧЕСКИЕ ПАРАМЕТРЫ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08720"/>
            <a:ext cx="866092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777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628800"/>
            <a:ext cx="8660922" cy="4664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ПЕРЕСМОТР СТРУКТУРЫ, ПРИНЦИПОВ И МЕХАНИЗМОВ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ТАРИФО- И ЦЕНО-ОБРАЗОВАНИЯ В КОММУНАЛЬНОЙ И ЖИЛИЩНОЙ СФЕРАХ.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УСТРАНЕНИЕ СОДЕРЖАТЕЛЬНЫХ, ПРАВОВЫХ И ЭКОНОМИЧЕСКИХ КОЛЛИЗИЙ, ДИСПРОПОРЦИЙ И ИСКАЖЕНИЙ: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КОММУНАЛЬНЫЙ РЕСУРС/КОММУНАЛЬНАЯ УСЛУГА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ИНВЕСТИЦИОННАЯ СОСТАВЛЯЮЩАЯ В ТАРИФЕ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ПОРЯДОК И ПРИНЦИП ФОРМИРОВАНИЯ ПЛАТЫ ЗА СОДЕРЖАНИЕ И РЕНОВАЦИЮ КЖН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ПРОИЗВОДИТЕЛИ КОММУНАЛЬНЫХ РЕСУРСОВ – МОНОПОЛИИ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ЖИЛИЩНАЯ СФЕРА – КОНКУРЕНТНАЯ 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МОНОПОЛИИ ИЗНАЧАЛЬНО ДОЛЖНЫ БЫТЬ ПОСТАВЛЕНЫ В ПОДЧИНЁННЫЕ УСЛОВИЯ К ОБЩЕСТВУ И КОНКУРЕНТНЫМ СФЕРАМ ДЕЯТЕЛЬНОСТИ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20688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328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628800"/>
            <a:ext cx="8660922" cy="4664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ФИНАНСОВО-ИНВЕСТИЦИОННОЙ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ИНФРАСТРУКТУРЫ ВОСПРОИЗВОДСТВА ЖИЛОЙ НЕДВИЖИМОСТИ И КОММУНАЛЬНОЙ ИНФРАСТРУКТУРЫ: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20713" lvl="0" indent="-442913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УЧРЕЖДЕНИЕ БАНКА РАЗВИТИЯ ЖИЛОЙ НЕДВИЖИМОСТИ И КИ (РАЗВИТИЯ РЕГИОНАЛЬНЫХ ПРОЕКТОВ)</a:t>
            </a:r>
          </a:p>
          <a:p>
            <a:pPr marL="620713" lvl="0" indent="-442913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ВОЗОБНОВЛЕНИЕ ИНСТИТУТА АМОРТИЗАЦИИ (ВОССТАНОВИТЕЛЬНОЙ СТОИМОСТИ) ОБЪЕКТОВ  </a:t>
            </a:r>
          </a:p>
          <a:p>
            <a:pPr marL="62071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ЖИЛОЙ НЕДВИЖИМОСТИ И КИ (СОВРЕМЕННЫЙ АНАЛОГ БТИ)   </a:t>
            </a:r>
          </a:p>
          <a:p>
            <a:pPr marL="627063" lvl="0" indent="-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  УЧРЕЖДЕНИЕ АГЕНТСТВА ПОДДЕРЖКИ ПРОЕКТОВ В ЖИЛИЩНОЙ И КОММУНАЛЬНОЙ СФЕРАХ  </a:t>
            </a:r>
          </a:p>
          <a:p>
            <a:pPr marL="62071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20688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93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20" name="Picture 3" descr="C:\Users\1s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766" y="3585726"/>
            <a:ext cx="2823708" cy="236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ая выноска 15"/>
          <p:cNvSpPr/>
          <p:nvPr/>
        </p:nvSpPr>
        <p:spPr>
          <a:xfrm>
            <a:off x="3347864" y="1916832"/>
            <a:ext cx="2632773" cy="1440160"/>
          </a:xfrm>
          <a:prstGeom prst="wedgeRectCallout">
            <a:avLst>
              <a:gd name="adj1" fmla="val -1656"/>
              <a:gd name="adj2" fmla="val 8050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ТЕХНИЧЕСКИЙ, КАДАСТРОВЫЙ, ЭЛЕКТРОННЫЙ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ПАСПОРТА НА СОВЛАДЕНИЕ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6074474" y="1916834"/>
            <a:ext cx="2684304" cy="1584174"/>
          </a:xfrm>
          <a:prstGeom prst="wedgeRectCallout">
            <a:avLst>
              <a:gd name="adj1" fmla="val -67340"/>
              <a:gd name="adj2" fmla="val 67866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КАДАСТРОВЫЙ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ПЛАН,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ЗАКЛЮЧЕНИЕ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ПО ОЦЕНКЕ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ТЕХНИЧЕСКОГО И ФИНАНСОВОГО СОСТОЯНИЯ КЖН, ЗДАНИЙ,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ИНЖЕНЕРНЫХ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СИСТЕМ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398735" y="1916832"/>
            <a:ext cx="2852031" cy="1944216"/>
          </a:xfrm>
          <a:prstGeom prst="wedgeRectCallout">
            <a:avLst>
              <a:gd name="adj1" fmla="val 69463"/>
              <a:gd name="adj2" fmla="val 72074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ОБЩЕЕ ОПИСАНИЕ СОВЛАДЕНИЯ: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МЕСТО РАСПОЛОЖЕНИЯ, АДРЕС, ОБЩИЙ ВИД КЖН, ЭТАЖНОСТЬ, ОБЩАЯ И ПОЛЕЗНАЯ ПЛОЩАДИ, КАДАСТРОВЫЕ НОМЕРА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6074474" y="3657735"/>
            <a:ext cx="2673990" cy="2219537"/>
          </a:xfrm>
          <a:prstGeom prst="wedgeRectCallout">
            <a:avLst>
              <a:gd name="adj1" fmla="val -65720"/>
              <a:gd name="adj2" fmla="val -21215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АКТЫ ПРИЕМКИ-ПЕРЕДАЧИ ОБЩЕГО ИМУЩЕСТВА ДОМОВЛАДЕНИЯ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(ДЛЯ УПРАВЛЕНИЯ, ЭКСПЛУАТАЦИИ, РЕНОВАЦИИ, РЕКОНСТРУКЦИИ)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ДОМОВАЯ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КНИГА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СОВЛАДЕНИЯ </a:t>
            </a:r>
            <a:endParaRPr lang="ru-RU" sz="1400" dirty="0"/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398735" y="4017774"/>
            <a:ext cx="2852031" cy="1931506"/>
          </a:xfrm>
          <a:prstGeom prst="wedgeRectCallout">
            <a:avLst>
              <a:gd name="adj1" fmla="val 61016"/>
              <a:gd name="adj2" fmla="val -2595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ВЫПИСКИ ИЗ ГКН И ЕГРП 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НА СОВЛАДЕНИЕ,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ЭКСПЛИКАЦИЯ ЗДАНИЙ,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ПОЭТАЖНЫЕ ПЛАНЫ,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ПАСПОРТ НА ЖИЛЫЕ И НЕЖИЛЫЕ ПОМЕЩЕНИЯ</a:t>
            </a:r>
            <a:r>
              <a:rPr lang="ru-RU" sz="1400" b="1" dirty="0" smtClean="0"/>
              <a:t> </a:t>
            </a:r>
            <a:endParaRPr lang="ru-RU" sz="1400" dirty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98734" y="404664"/>
            <a:ext cx="8312944" cy="115212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73000"/>
            </a:schemeClr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14350" indent="-2476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UcPeriod"/>
            </a:pPr>
            <a:r>
              <a:rPr lang="ru-RU" sz="19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СОВЛАДЕНИЕ </a:t>
            </a:r>
            <a:r>
              <a:rPr lang="ru-RU" sz="19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 –  КАК </a:t>
            </a:r>
            <a:r>
              <a:rPr lang="ru-RU" sz="19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ИМУЩЕСТВЕННО-ПРАВОВОЙ </a:t>
            </a:r>
            <a:r>
              <a:rPr lang="ru-RU" sz="19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(КОНДОМИНИУМ</a:t>
            </a:r>
            <a:r>
              <a:rPr lang="ru-RU" sz="19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)     </a:t>
            </a:r>
            <a:r>
              <a:rPr lang="ru-RU" sz="19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И ТЕХНИЧЕСКИЙ ИНСТИТУТ</a:t>
            </a:r>
          </a:p>
          <a:p>
            <a:pPr marL="266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В КОМПЛЕКСЕ ЖИЛОЙ НЕДВИЖИМОСТИ (КЖН)  </a:t>
            </a:r>
            <a:endParaRPr lang="ru-RU" sz="1900" dirty="0">
              <a:solidFill>
                <a:srgbClr val="002060"/>
              </a:solidFill>
              <a:latin typeface="Arial Black" pitchFamily="34" charset="0"/>
              <a:cs typeface="Calibri" pitchFamily="34" charset="0"/>
            </a:endParaRPr>
          </a:p>
        </p:txBody>
      </p:sp>
      <p:pic>
        <p:nvPicPr>
          <p:cNvPr id="9" name="Рисунок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59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51520" y="332656"/>
            <a:ext cx="8640960" cy="172819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73000"/>
            </a:schemeClr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II.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СОВЛАДЕНИЕ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–  КАК СОЦИАЛЬНЫЙ ИНСТИТУТ – </a:t>
            </a:r>
          </a:p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(КОНДОМИНИУМ) 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СИСТЕМА ОТНОШЕНИЙ  </a:t>
            </a:r>
          </a:p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                              СОВЛАДЕЛЬЦЕВ КЖН С     </a:t>
            </a:r>
          </a:p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                              ОПРЕДЕЛЁННЫМ НАБОРОМ         </a:t>
            </a:r>
          </a:p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                              СТАНДАРТОВ, ПРАВИЛ И ПРОЦЕДУР          </a:t>
            </a:r>
          </a:p>
          <a:p>
            <a:pPr marL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                              ВЗАИМОДЕЙСТВИЯ</a:t>
            </a:r>
            <a:endParaRPr lang="ru-RU" dirty="0">
              <a:solidFill>
                <a:srgbClr val="002060"/>
              </a:solidFill>
              <a:latin typeface="Arial Black" pitchFamily="34" charset="0"/>
              <a:cs typeface="Calibri" pitchFamily="34" charset="0"/>
            </a:endParaRPr>
          </a:p>
        </p:txBody>
      </p:sp>
      <p:pic>
        <p:nvPicPr>
          <p:cNvPr id="2052" name="Picture 4" descr="C:\Users\1st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6" y="4348355"/>
            <a:ext cx="2736302" cy="181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ая выноска 15"/>
          <p:cNvSpPr/>
          <p:nvPr/>
        </p:nvSpPr>
        <p:spPr>
          <a:xfrm>
            <a:off x="3498314" y="2204864"/>
            <a:ext cx="2441838" cy="2016224"/>
          </a:xfrm>
          <a:prstGeom prst="wedgeRectCallout">
            <a:avLst>
              <a:gd name="adj1" fmla="val -1059"/>
              <a:gd name="adj2" fmla="val 64524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ДОГОВОР УЧАСТИЯ В ДОЛЕВОМ СТРОИТЕЛЬСТВЕ,  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СОГЛАШЕНИЕ ОБ ОПРЕДЕЛЕНИИ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СОСТАВА ОИ И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РАСПРЕДЕЛЕНИИ ДОЛЕЙ В ОИ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КЖН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МЕЖДУ СОВЛАДЕЛЬЦАМИ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6084168" y="2204864"/>
            <a:ext cx="2674610" cy="1872208"/>
          </a:xfrm>
          <a:prstGeom prst="wedgeRectCallout">
            <a:avLst>
              <a:gd name="adj1" fmla="val -72297"/>
              <a:gd name="adj2" fmla="val 73903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ПРОТОКОЛЫ ОСС,</a:t>
            </a:r>
            <a:endParaRPr lang="ru-RU" sz="1400" b="1" dirty="0" smtClean="0"/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ДОКУМЕНТЫ ЖИЛИЩНОГО ОБЪЕДИНЕНИЯ, 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РЕШЕНИЯ О ВЫБОРЕ СПОСОБА УПРАВЛЕНИЯ И УПРАВЛЯЮЩЕГО КОНДОМИНИУМОМ  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361951" y="2204864"/>
            <a:ext cx="2985914" cy="2016224"/>
          </a:xfrm>
          <a:prstGeom prst="wedgeRectCallout">
            <a:avLst>
              <a:gd name="adj1" fmla="val 66292"/>
              <a:gd name="adj2" fmla="val 67971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РЕЕСТР СОВЛАДЕЛЬЦЕВ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ДОЛИ В ПРАВЕ НА ОИ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КЖН – С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УКАЗАНИЕМ СОБСТВЕННИКОВ КОТТЕДЖА, ТАУНХАУСА, Ж/Н ПОМЕЩЕНИЯ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С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ЫЛКОЙ НА СВИДЕТЕЛЬСТВО О ПРАВЕ СОБСТВЕННОСТИ НА КАЖДОГО СОБСТВЕННИКА</a:t>
            </a:r>
            <a:r>
              <a:rPr lang="ru-RU" sz="1400" b="1" dirty="0" smtClean="0">
                <a:solidFill>
                  <a:srgbClr val="006600"/>
                </a:solidFill>
              </a:rPr>
              <a:t>)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6084168" y="4221088"/>
            <a:ext cx="2664296" cy="1944216"/>
          </a:xfrm>
          <a:prstGeom prst="wedgeRectCallout">
            <a:avLst>
              <a:gd name="adj1" fmla="val -72816"/>
              <a:gd name="adj2" fmla="val -18424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СТАНДАРТЫ, ПРАВИЛА, РЕГЛАМЕНТЫ ПРОВЕДЕНИЯ ОСС, ПРИНЯТИЯ РЕШЕНИЙ ПО ВОПРОСАМ ВЛАДЕНИЯ/ПОЛЬЗОВАНИЯ В СОВЛАДЕНИИ 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361951" y="4365104"/>
            <a:ext cx="2985914" cy="1800200"/>
          </a:xfrm>
          <a:prstGeom prst="wedgeRectCallout">
            <a:avLst>
              <a:gd name="adj1" fmla="val 68107"/>
              <a:gd name="adj2" fmla="val -1551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ПЕРСПЕКТИВНЫЙ ПЛАН РАЗВИТИЯ И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КРАТКОСРОЧНЫЙ БЮДЖЕТ СОВЛАДЕНИЯ, 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СМЕТА РАСХОДОВ И ДОХОДОВ ПО УПРАВЛЕНИЮ КЖН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62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МКД Краснода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636912"/>
            <a:ext cx="2952328" cy="2016224"/>
          </a:xfrm>
          <a:prstGeom prst="rect">
            <a:avLst/>
          </a:prstGeom>
          <a:noFill/>
        </p:spPr>
      </p:pic>
      <p:sp>
        <p:nvSpPr>
          <p:cNvPr id="3089" name="AutoShape 17"/>
          <p:cNvSpPr>
            <a:spLocks noChangeArrowheads="1"/>
          </p:cNvSpPr>
          <p:nvPr/>
        </p:nvSpPr>
        <p:spPr bwMode="auto">
          <a:xfrm rot="16200000" flipH="1">
            <a:off x="3449983" y="-3045320"/>
            <a:ext cx="2568575" cy="9468544"/>
          </a:xfrm>
          <a:prstGeom prst="curvedRightArrow">
            <a:avLst>
              <a:gd name="adj1" fmla="val 74635"/>
              <a:gd name="adj2" fmla="val 149271"/>
              <a:gd name="adj3" fmla="val 33333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107763" dir="2700000" algn="ctr" rotWithShape="0">
              <a:srgbClr val="243F60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2996952"/>
            <a:ext cx="3419872" cy="1008112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3175" cmpd="thickThin">
            <a:solidFill>
              <a:srgbClr val="C0504D"/>
            </a:solidFill>
            <a:round/>
            <a:headEnd/>
            <a:tailEnd/>
          </a:ln>
          <a:effectLst>
            <a:outerShdw dist="107763" dir="2700000" algn="ctr" rotWithShape="0">
              <a:srgbClr val="86868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НАЛОГОВЫЙ АГЕНТ ПО НАЛОГУ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</a:t>
            </a:r>
            <a:r>
              <a:rPr lang="ru-RU" sz="1350" u="sng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ИМУЩЕСТВО</a:t>
            </a:r>
            <a:r>
              <a:rPr kumimoji="0" lang="ru-RU" sz="135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35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УПРАВЛЯЮЩАЯ ЖИЛИЩНАЯ ОРГАНИЗАЦИЯ, ОРГАН УПРАВЛЕНИЯ ТСЖ, ТСН</a:t>
            </a:r>
            <a:endParaRPr kumimoji="0" lang="ru-RU" sz="13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2843808" y="4640361"/>
            <a:ext cx="3672408" cy="804863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3175">
            <a:solidFill>
              <a:srgbClr val="F2F2F2"/>
            </a:solidFill>
            <a:round/>
            <a:headEnd/>
            <a:tailEnd/>
          </a:ln>
          <a:effectLst>
            <a:outerShdw dist="107763" dir="27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СУБЪЕКТЫ НАЛОГООБЛОЖЕНИЯ: 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СОВЛАДЕЛЬЦЫ ОБЩЕГО ИМУЩЕСТВА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КЖН</a:t>
            </a: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2915816" y="5385991"/>
            <a:ext cx="3600400" cy="1009551"/>
          </a:xfrm>
          <a:prstGeom prst="upArrowCallout">
            <a:avLst>
              <a:gd name="adj1" fmla="val 87220"/>
              <a:gd name="adj2" fmla="val 87220"/>
              <a:gd name="adj3" fmla="val 16667"/>
              <a:gd name="adj4" fmla="val 6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107763" dir="27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i="0" u="sng" strike="noStrike" cap="none" normalizeH="0" baseline="0" dirty="0" smtClean="0">
                <a:ln>
                  <a:noFill/>
                </a:ln>
                <a:solidFill>
                  <a:srgbClr val="82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 НА ИМУЩЕСТВО В КЖН,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82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ПРЕДЪЯВЛЯЕМЫЙ К УПЛАТЕ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rgbClr val="82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4869160"/>
            <a:ext cx="2771800" cy="15652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107763" dir="27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79513" y="5661248"/>
            <a:ext cx="2448272" cy="66228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СОСТОЯНИИ СУБЪЕКТОВ НАЛОГООБЛОЖЕНИЯ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827584" y="548680"/>
            <a:ext cx="7200800" cy="12241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107763" dir="27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5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ЭТАП ИСЧИСЛЕНИЯ НАЛОГА НА </a:t>
            </a:r>
            <a:r>
              <a:rPr kumimoji="0" lang="ru-RU" sz="135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ИМУЩЕСТВО</a:t>
            </a:r>
            <a:endParaRPr kumimoji="0" lang="en-US" sz="135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УЧИТЫВАЕТ ХАРАКТЕРИСТИКИ </a:t>
            </a:r>
            <a:r>
              <a:rPr kumimoji="0" lang="ru-RU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КЖН (В КАДАСТРОВОЙ ОЦЕНКЕ) </a:t>
            </a: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ПРЕДЕЛЫ ПОЛЬЗОВАНИЯ ОБЪЕКТОМ НАЛОГООБЛОЖЕНИЯ – УДЕЛЬНЫЙ РАЗМЕР ПЛОЩАДИ НА ЧЕЛОВЕКА, ЭТАП ИСПОЛЬЗОВАНИЯ </a:t>
            </a:r>
            <a:r>
              <a:rPr kumimoji="0" lang="ru-RU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ОБЪЕКТА</a:t>
            </a: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35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СТРОИТЕЛЬСТВО, </a:t>
            </a: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ЭКСПЛУАТАЦИЯ, </a:t>
            </a:r>
            <a:r>
              <a:rPr kumimoji="0" lang="ru-RU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РЕНОВАЦИЯ</a:t>
            </a: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УТИЛИЗАЦИЯ), </a:t>
            </a:r>
            <a:endParaRPr kumimoji="0" lang="ru-RU" sz="135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5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ЛИЧНОЕ/ДОХОДНОЕ ПОЛЬЗОВАНИЕ</a:t>
            </a:r>
            <a:endParaRPr kumimoji="0" lang="en-US" sz="135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5940152" y="2996952"/>
            <a:ext cx="3024336" cy="1048891"/>
          </a:xfrm>
          <a:prstGeom prst="roundRect">
            <a:avLst>
              <a:gd name="adj" fmla="val 25716"/>
            </a:avLst>
          </a:prstGeom>
          <a:solidFill>
            <a:schemeClr val="accent2">
              <a:lumMod val="75000"/>
            </a:schemeClr>
          </a:solidFill>
          <a:ln w="6350" cmpd="thickThin">
            <a:solidFill>
              <a:srgbClr val="C0504D"/>
            </a:solidFill>
            <a:round/>
            <a:headEnd/>
            <a:tailEnd/>
          </a:ln>
          <a:effectLst>
            <a:outerShdw dist="107763" dir="2700000" algn="ctr" rotWithShape="0">
              <a:srgbClr val="86868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НАЛОГОВЫЙ ОРГАН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 МУНИЦИПАЛЬНОГО ОБРАЗОВАНИЯ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 rot="10800000">
            <a:off x="6444208" y="4077072"/>
            <a:ext cx="1870968" cy="278092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107763" dir="2700000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6696744" y="4293096"/>
            <a:ext cx="2267744" cy="1212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107763" dir="27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II ЭТАП ИСЧИСЛЕНИЯ НАЛОГА НА </a:t>
            </a:r>
            <a:r>
              <a:rPr kumimoji="0" lang="ru-RU" sz="12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ИМУЩЕСТВО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УЧИТЫВАЕТ СОЦИАЛЬНОЕ И ИМУЩЕСТВЕННОЕ 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СОСТОЯНИЕ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НАЛОГОПЛАТЕЛЬЩИКА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907704" y="1916832"/>
            <a:ext cx="5094312" cy="88379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107763" dir="27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 НАЛОГООБЛОЖЕНИЯ: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ДОЛЯ В ПРАВЕ НА ОБЩЕЕ ИМУЩЕСТВО В ЕДИНОМ ЗЕМЕЛЬНО-ИМУЩЕСТВЕННОМ КОМПЛЕКСЕ В ВИДЕ КЖН (ТАУНХАУС,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КОТТЕДЖ,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Ж/Н ПОМЕЩЕНИЯ) 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79513" y="5013176"/>
            <a:ext cx="2448272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СОСТОЯНИИ ОБЪЕКТОВ НАЛОГООБЛОЖЕНИЯ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4149080"/>
            <a:ext cx="2955925" cy="864096"/>
          </a:xfrm>
          <a:prstGeom prst="downArrowCallout">
            <a:avLst>
              <a:gd name="adj1" fmla="val 68056"/>
              <a:gd name="adj2" fmla="val 68056"/>
              <a:gd name="adj3" fmla="val 16667"/>
              <a:gd name="adj4" fmla="val 66667"/>
            </a:avLst>
          </a:prstGeom>
          <a:solidFill>
            <a:srgbClr val="4BACC6"/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107763" dir="2700000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СИЛУ ФУНКЦИОНАЛЬНЫХ ЗАДАЧ ВЕДУТ ОПЕРАТИВНЫЙ УЧЕТ ИНФОРМАЦИИ ОБ ИЗМЕНЕНИЯХ: </a:t>
            </a:r>
            <a:endParaRPr kumimoji="0" lang="ru-RU" sz="800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6084168" y="3933056"/>
            <a:ext cx="485775" cy="792088"/>
          </a:xfrm>
          <a:prstGeom prst="upDownArrow">
            <a:avLst>
              <a:gd name="adj1" fmla="val 50000"/>
              <a:gd name="adj2" fmla="val 26536"/>
            </a:avLst>
          </a:prstGeom>
          <a:solidFill>
            <a:srgbClr val="C0504D"/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 rot="10800000">
            <a:off x="2915810" y="4005064"/>
            <a:ext cx="485775" cy="648072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4F81BD"/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rot="10800000"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 rot="10800000">
            <a:off x="1907705" y="2708920"/>
            <a:ext cx="485775" cy="288033"/>
          </a:xfrm>
          <a:prstGeom prst="upDownArrow">
            <a:avLst>
              <a:gd name="adj1" fmla="val 50000"/>
              <a:gd name="adj2" fmla="val 26536"/>
            </a:avLst>
          </a:prstGeom>
          <a:solidFill>
            <a:srgbClr val="4F81BD"/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rot="10800000"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51628"/>
            <a:ext cx="9144000" cy="3539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7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СИСТЕМЫ НАЛОГООБЛОЖЕНИЯ </a:t>
            </a:r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КОМПЛЕКСАХ </a:t>
            </a:r>
            <a:r>
              <a:rPr kumimoji="0" lang="ru-RU" sz="17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ЖИЛОЙ НЕДВИЖИМОСТИ (КЖН)</a:t>
            </a:r>
            <a:endParaRPr kumimoji="0" lang="ru-RU" sz="17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57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AutoShape 1"/>
          <p:cNvSpPr>
            <a:spLocks noChangeArrowheads="1"/>
          </p:cNvSpPr>
          <p:nvPr/>
        </p:nvSpPr>
        <p:spPr bwMode="auto">
          <a:xfrm>
            <a:off x="0" y="-99392"/>
            <a:ext cx="9252520" cy="504056"/>
          </a:xfrm>
          <a:prstGeom prst="downArrowCallout">
            <a:avLst>
              <a:gd name="adj1" fmla="val 119594"/>
              <a:gd name="adj2" fmla="val 119594"/>
              <a:gd name="adj3" fmla="val 16667"/>
              <a:gd name="adj4" fmla="val 66667"/>
            </a:avLst>
          </a:prstGeom>
          <a:solidFill>
            <a:schemeClr val="bg1">
              <a:lumMod val="95000"/>
            </a:schemeClr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107763" dir="2700000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РЕЙТИНГОВАНИЕ – А </a:t>
            </a:r>
            <a:r>
              <a:rPr lang="ru-RU" sz="1300" b="1" dirty="0">
                <a:solidFill>
                  <a:srgbClr val="0066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КВАЛИФИКАЦИОННЫЕ КРИТЕРИИ И ПАРАМЕТРЫ </a:t>
            </a:r>
            <a:r>
              <a:rPr lang="ru-RU" sz="1300" b="1" dirty="0" smtClean="0">
                <a:solidFill>
                  <a:srgbClr val="0066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ОЦЕНКИ УПРАВЛЯЮЩЕГО ЖН</a:t>
            </a:r>
            <a:endParaRPr lang="ru-RU" sz="13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53060"/>
              </p:ext>
            </p:extLst>
          </p:nvPr>
        </p:nvGraphicFramePr>
        <p:xfrm>
          <a:off x="0" y="260648"/>
          <a:ext cx="9252520" cy="7851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528"/>
                <a:gridCol w="3694758"/>
                <a:gridCol w="2218773"/>
                <a:gridCol w="1808670"/>
                <a:gridCol w="1302791"/>
              </a:tblGrid>
              <a:tr h="53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 </a:t>
                      </a:r>
                      <a:endParaRPr lang="ru-RU" sz="5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 smtClean="0">
                          <a:effectLst/>
                        </a:rPr>
                        <a:t>Пп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Наименование квалификационного </a:t>
                      </a:r>
                      <a:endParaRPr lang="ru-RU" sz="12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критерия</a:t>
                      </a:r>
                      <a:endParaRPr lang="ru-RU" sz="1200" b="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 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Максимальное значение критерия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(баллы) 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Характеризующий</a:t>
                      </a: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признак (ХП)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Параметры оценки</a:t>
                      </a: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 (баллы)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4382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Организационно-правовая форма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МУП/ГУ/ГБУ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ИП/НКО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ООО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ЗАО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54783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Частная/Муниципальная собственность УО (соотношение долей, акций)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Частная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Муниципальная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Смешанная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(с муниципальной долей не более 25%)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3579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Период осуществления деятельности в сфере управления (эксплуатации) жилой недвижимостью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1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3 лет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Свыше 5 лет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53698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Наличие подтверждённой квалификации руководящего и инженерно-технического персонала в общепризнанной системе квалификации и сертификации кадров (ОУ, СРО)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 всего персонала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 50 % персонала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менее 50 %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2191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штатной укомплектованности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80 % и выше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80%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2191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Оценка технической оснащённости УО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Наличие собственной базы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Отсутствие собственной базы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2191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Наличие фонда развития организации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3579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Наличие автоматизированной системы управления технологическими процессами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2191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Наличие системы менеджмента качества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3579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Членство в профессиональном объединении управляющих недвижимостью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2191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Признаки банкротства или реорганизации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Нет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</a:tr>
              <a:tr h="3579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Объём ежегодно инвестируемых  средств в собственное развитие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5 % от прибыли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10 % прибыли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 15 % прибыли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</a:tr>
              <a:tr h="13921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КВАЛИФИКАЦИОННАЯ ОЦЕНКА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УПРАВЛЯЮЩЕГО ЖИЛОЙ НЕДВИЖИМОСТЬЮ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 – 30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(НР</a:t>
                      </a:r>
                      <a:r>
                        <a:rPr lang="ru-RU" sz="1100" dirty="0" smtClean="0">
                          <a:effectLst/>
                        </a:rPr>
                        <a:t>)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31 – 60 </a:t>
                      </a:r>
                      <a:r>
                        <a:rPr lang="ru-RU" sz="1100" dirty="0" smtClean="0">
                          <a:effectLst/>
                        </a:rPr>
                        <a:t>баллов(Р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61 – 110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(РП)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НИЗКИЙ УРОВЕНЬ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квалифицированности УО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(осуществление деятельности по управлению МКД не рекомендовано)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СРЕДНИЙ УРОВЕНЬ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квалифицированности УО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(может осуществлять деятельность по управлению МКД)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ВЫСОКИЙ УРОВЕНЬ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квалифицированности УО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(способна выполнять любые задачи по управлению МКД, в т.ч., инвестирования в объекты недвижимости)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9" marR="40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40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094559"/>
              </p:ext>
            </p:extLst>
          </p:nvPr>
        </p:nvGraphicFramePr>
        <p:xfrm>
          <a:off x="128691" y="476673"/>
          <a:ext cx="8886619" cy="6402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861"/>
                <a:gridCol w="4979433"/>
                <a:gridCol w="1065797"/>
                <a:gridCol w="1139310"/>
                <a:gridCol w="1291218"/>
              </a:tblGrid>
              <a:tr h="618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 </a:t>
                      </a:r>
                      <a:r>
                        <a:rPr lang="ru-RU" sz="1200" b="1" dirty="0" err="1">
                          <a:effectLst/>
                        </a:rPr>
                        <a:t>пп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Наименование критерия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Вес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Критерия (баллы)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Фактические параметры оценки (баллы)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606707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Несовершенство (противоречия) законодательного и нормативного правового регулирования деятельности по управлению МКД: гражданского, жилищного, налогового, административного, предпринимательского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416963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Степень публичной аффилированности муниципальной собственности с частной/корпоративной собственностью в жилищных/ресурсоснабжающих организациях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606707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действительной (латентной) персонифицированной аффилированности представителей муниципальной администрации с организациями коммунального комплекса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400440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Соответствие контрольных и надзорных полномочий административных органов уровню обоснованной достаточности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606707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квалификационной компетентности представителей отраслевых органов муниципальной </a:t>
                      </a:r>
                      <a:r>
                        <a:rPr lang="ru-RU" sz="1100" dirty="0" smtClean="0">
                          <a:effectLst/>
                        </a:rPr>
                        <a:t>администрации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400440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Экономические и правовые механизмы ответственности собственников помещений МКД перед управляющей организацией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413736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Экономические и правовые механизмы ответственности представителей администрации перед управляющей организацией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208482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налоговой нагрузки ВЭД по управлению жилой недвижимостью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208482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квалификационной компетентности персонала организации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208482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Степень фактического технического состояния  многоквартирных домов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208482">
                <a:tc>
                  <a:txBody>
                    <a:bodyPr/>
                    <a:lstStyle/>
                    <a:p>
                      <a:pPr marL="1714500" lvl="3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фактической платёжеспособности потребителей за ЖКУ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</a:tr>
              <a:tr h="416963">
                <a:tc>
                  <a:txBody>
                    <a:bodyPr/>
                    <a:lstStyle/>
                    <a:p>
                      <a:pPr marL="800100" lvl="1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Степень соразмерности события правового, технического, экономического характера в МКД и применённой санкции контрольных и надзорных органов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400440">
                <a:tc>
                  <a:txBody>
                    <a:bodyPr/>
                    <a:lstStyle/>
                    <a:p>
                      <a:pPr marL="800100" lvl="1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Общее состояние предпринимательского климата в регионе (на территории муниципального района)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/>
                </a:tc>
              </a:tr>
              <a:tr h="20848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УРОВЕНЬ ПРЕДПРИНИМАТЕЛЬСКИХ РИСКОВ ПРИ ОСУЩЕСТВЛЕНИИ ДЕЯТЕЛЬНОСТИ ПО УПРАВЛЕНИЮ МНОГОКВАРТИРНЫМИ ДОМАМИ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ВЫСОКИЙ УРОВЕНЬ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121 - 190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СРЕДНИЙ УРОВЕНЬ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50 - 120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НИЗКИЙ УРОВЕНЬ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до 50 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981" marR="259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1" y="-27383"/>
            <a:ext cx="9144000" cy="504056"/>
          </a:xfrm>
          <a:prstGeom prst="downArrowCallout">
            <a:avLst>
              <a:gd name="adj1" fmla="val 119594"/>
              <a:gd name="adj2" fmla="val 119594"/>
              <a:gd name="adj3" fmla="val 16667"/>
              <a:gd name="adj4" fmla="val 66667"/>
            </a:avLst>
          </a:prstGeom>
          <a:solidFill>
            <a:schemeClr val="bg1">
              <a:lumMod val="95000"/>
            </a:schemeClr>
          </a:solidFill>
          <a:ln w="3175">
            <a:solidFill>
              <a:srgbClr val="F2F2F2"/>
            </a:solidFill>
            <a:miter lim="800000"/>
            <a:headEnd/>
            <a:tailEnd/>
          </a:ln>
          <a:effectLst>
            <a:outerShdw dist="107763" dir="2700000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КРИТЕРИИ, ФАКТОРЫ И ПАРАМЕТРЫ ОЦЕНКИ ПРЕДПРИНИМАТЕЛЬСКИХ РИСКОВ ПРИ ОСУЩЕСТВЛЕНИИ ДЕЯТЕЛЬНОСТИ ПО УПРАВЛЕНИЮ МНОГОКВАРТИРНЫМИ ДОМАМИ</a:t>
            </a:r>
            <a:endParaRPr lang="ru-RU" sz="1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7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1052736"/>
            <a:ext cx="8660922" cy="49685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«Необходимо отвергнуть традиционное представление о городе как «</a:t>
            </a:r>
            <a:r>
              <a:rPr lang="ru-RU" sz="2800" i="1" dirty="0" smtClean="0">
                <a:solidFill>
                  <a:srgbClr val="002060"/>
                </a:solidFill>
              </a:rPr>
              <a:t>населённом </a:t>
            </a:r>
            <a:r>
              <a:rPr lang="ru-RU" sz="2800" i="1" dirty="0">
                <a:solidFill>
                  <a:srgbClr val="002060"/>
                </a:solidFill>
              </a:rPr>
              <a:t>пункте,</a:t>
            </a:r>
            <a:endParaRPr lang="ru-RU" sz="2800" dirty="0">
              <a:solidFill>
                <a:srgbClr val="002060"/>
              </a:solidFill>
            </a:endParaRPr>
          </a:p>
          <a:p>
            <a:pPr algn="ctr"/>
            <a:r>
              <a:rPr lang="ru-RU" sz="2800" i="1" dirty="0">
                <a:solidFill>
                  <a:srgbClr val="002060"/>
                </a:solidFill>
              </a:rPr>
              <a:t> достигшем определенной людности» и развернуться от проблем </a:t>
            </a:r>
            <a:r>
              <a:rPr lang="ru-RU" sz="2800" i="1" dirty="0" smtClean="0">
                <a:solidFill>
                  <a:srgbClr val="002060"/>
                </a:solidFill>
              </a:rPr>
              <a:t>безликих городских </a:t>
            </a:r>
            <a:r>
              <a:rPr lang="ru-RU" sz="2800" i="1" dirty="0">
                <a:solidFill>
                  <a:srgbClr val="002060"/>
                </a:solidFill>
              </a:rPr>
              <a:t>функций 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i="1" dirty="0" smtClean="0">
                <a:solidFill>
                  <a:srgbClr val="002060"/>
                </a:solidFill>
              </a:rPr>
              <a:t>к </a:t>
            </a:r>
            <a:r>
              <a:rPr lang="ru-RU" sz="2800" i="1" dirty="0">
                <a:solidFill>
                  <a:srgbClr val="002060"/>
                </a:solidFill>
              </a:rPr>
              <a:t>проблемам городской общины, являющейся совокупным </a:t>
            </a:r>
            <a:r>
              <a:rPr lang="ru-RU" sz="2800" i="1" dirty="0" smtClean="0">
                <a:solidFill>
                  <a:srgbClr val="002060"/>
                </a:solidFill>
              </a:rPr>
              <a:t>носителем этих </a:t>
            </a:r>
            <a:r>
              <a:rPr lang="ru-RU" sz="2800" i="1" dirty="0">
                <a:solidFill>
                  <a:srgbClr val="002060"/>
                </a:solidFill>
              </a:rPr>
              <a:t>функций и формальным собственником территориальных условий их реализации</a:t>
            </a:r>
            <a:r>
              <a:rPr lang="ru-RU" sz="2800" i="1" dirty="0" smtClean="0">
                <a:solidFill>
                  <a:srgbClr val="002060"/>
                </a:solidFill>
              </a:rPr>
              <a:t>» 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i="1" dirty="0">
                <a:solidFill>
                  <a:srgbClr val="002060"/>
                </a:solidFill>
              </a:rPr>
              <a:t> </a:t>
            </a:r>
            <a:endParaRPr lang="ru-RU" sz="2800" dirty="0">
              <a:solidFill>
                <a:srgbClr val="002060"/>
              </a:solidFill>
            </a:endParaRPr>
          </a:p>
          <a:p>
            <a:pPr algn="r"/>
            <a:r>
              <a:rPr lang="ru-RU" sz="2800" i="1" dirty="0" err="1">
                <a:solidFill>
                  <a:srgbClr val="002060"/>
                </a:solidFill>
              </a:rPr>
              <a:t>Прималенный</a:t>
            </a:r>
            <a:r>
              <a:rPr lang="ru-RU" sz="2800" i="1" dirty="0">
                <a:solidFill>
                  <a:srgbClr val="002060"/>
                </a:solidFill>
              </a:rPr>
              <a:t> А.А.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165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7989" y="6392361"/>
            <a:ext cx="8136904" cy="27699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6600"/>
                </a:solidFill>
                <a:latin typeface="Calibri" pitchFamily="34" charset="0"/>
              </a:rPr>
              <a:t>                                                                   © </a:t>
            </a:r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НП ЭУН «Индустрия Сервейинг</a:t>
            </a:r>
            <a:r>
              <a:rPr lang="ru-RU" sz="1200" dirty="0" smtClean="0">
                <a:solidFill>
                  <a:srgbClr val="006600"/>
                </a:solidFill>
                <a:latin typeface="Calibri" pitchFamily="34" charset="0"/>
              </a:rPr>
              <a:t>» , Павленков Ю.В.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2052" name="Picture 4" descr="C:\Users\1st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209" y="2901728"/>
            <a:ext cx="3137122" cy="197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ая выноска 16"/>
          <p:cNvSpPr/>
          <p:nvPr/>
        </p:nvSpPr>
        <p:spPr>
          <a:xfrm>
            <a:off x="6405464" y="3356992"/>
            <a:ext cx="2446709" cy="1404156"/>
          </a:xfrm>
          <a:prstGeom prst="wedgeRectCallout">
            <a:avLst>
              <a:gd name="adj1" fmla="val -102608"/>
              <a:gd name="adj2" fmla="val -1627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АИС "МОНИТОРИНГ ГОССАЙТОВ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170609" y="1418314"/>
            <a:ext cx="2985914" cy="1722654"/>
          </a:xfrm>
          <a:prstGeom prst="wedgeRectCallout">
            <a:avLst>
              <a:gd name="adj1" fmla="val 90517"/>
              <a:gd name="adj2" fmla="val 77478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РОСТЕХИНВЕНТАРИЗАЦИЯ – ФЕДЕРАЛЬНОЕ  БТИ</a:t>
            </a:r>
            <a:endParaRPr lang="ru-RU" sz="2000" dirty="0">
              <a:solidFill>
                <a:srgbClr val="0066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РОССТАТ </a:t>
            </a:r>
            <a:endParaRPr lang="ru-RU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6516216" y="1418314"/>
            <a:ext cx="2376264" cy="1800200"/>
          </a:xfrm>
          <a:prstGeom prst="wedgeRectCallout">
            <a:avLst>
              <a:gd name="adj1" fmla="val -109558"/>
              <a:gd name="adj2" fmla="val 78616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ФОНД РЕФОРМЫ ЖКХ</a:t>
            </a:r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, </a:t>
            </a:r>
            <a:endParaRPr lang="ru-RU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ГЖИ</a:t>
            </a:r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" name="Рисунок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79512" y="548680"/>
            <a:ext cx="8712968" cy="7624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ИНТЕГРАЦИЯ ГИС ЖКХ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ПУБЛИЧНЫМИ ИНФОРМАЦИОННЫМИ СИСТЕМАМИ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231557" y="4886343"/>
            <a:ext cx="2924965" cy="1406719"/>
          </a:xfrm>
          <a:prstGeom prst="wedgeRectCallout">
            <a:avLst>
              <a:gd name="adj1" fmla="val 79782"/>
              <a:gd name="adj2" fmla="val -108738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ИС ПФР </a:t>
            </a:r>
            <a:endParaRPr lang="ru-RU" sz="28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3312511" y="1418314"/>
            <a:ext cx="3018479" cy="1578638"/>
          </a:xfrm>
          <a:prstGeom prst="wedgeRectCallout">
            <a:avLst>
              <a:gd name="adj1" fmla="val -1059"/>
              <a:gd name="adj2" fmla="val 64524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 АИС МРН, АИС </a:t>
            </a:r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ФД ГКО, 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ПК </a:t>
            </a:r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ИС ЕГРП 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Росреестра</a:t>
            </a:r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6405464" y="4941169"/>
            <a:ext cx="2434970" cy="1351894"/>
          </a:xfrm>
          <a:prstGeom prst="wedgeRectCallout">
            <a:avLst>
              <a:gd name="adj1" fmla="val -102302"/>
              <a:gd name="adj2" fmla="val -89703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МУНИЦИПАЛЬ-НЫЕ ИС</a:t>
            </a:r>
            <a:endParaRPr lang="ru-RU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3312511" y="4941169"/>
            <a:ext cx="2924965" cy="1351894"/>
          </a:xfrm>
          <a:prstGeom prst="wedgeRectCallout">
            <a:avLst>
              <a:gd name="adj1" fmla="val -1406"/>
              <a:gd name="adj2" fmla="val -7522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РЕГИОНАЛЬНЫЕ ИС  </a:t>
            </a:r>
            <a:endParaRPr lang="ru-RU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217933" y="3284984"/>
            <a:ext cx="3201939" cy="1476164"/>
          </a:xfrm>
          <a:prstGeom prst="wedgeRectCallout">
            <a:avLst>
              <a:gd name="adj1" fmla="val 68107"/>
              <a:gd name="adj2" fmla="val -1551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ГИС «энергоэффективность»,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ИС СРО И ЖИЛОБЪЕДИНЕНИЙ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78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7989" y="6392361"/>
            <a:ext cx="8136904" cy="27699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6600"/>
                </a:solidFill>
                <a:latin typeface="Calibri" pitchFamily="34" charset="0"/>
              </a:rPr>
              <a:t>                                                                   © </a:t>
            </a:r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НП ЭУН «Индустрия Сервейинг</a:t>
            </a:r>
            <a:r>
              <a:rPr lang="ru-RU" sz="1200" dirty="0" smtClean="0">
                <a:solidFill>
                  <a:srgbClr val="006600"/>
                </a:solidFill>
                <a:latin typeface="Calibri" pitchFamily="34" charset="0"/>
              </a:rPr>
              <a:t>» , Павленков Ю.В.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20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 [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38" y="1700808"/>
            <a:ext cx="878265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31558" y="692696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24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НА КАКОМ ШАГЕ НАХОДИМСЯ МЫ СЕГОДНЯ?</a:t>
            </a:r>
            <a:endParaRPr lang="ru-RU" sz="24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3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005" y="1988840"/>
            <a:ext cx="792244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СПАСИБО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ЗА ВНИМАНИЕ</a:t>
            </a:r>
          </a:p>
          <a:p>
            <a:pPr algn="ctr"/>
            <a:endParaRPr lang="ru-RU" sz="4800" b="1" dirty="0">
              <a:solidFill>
                <a:srgbClr val="002060"/>
              </a:solidFill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ПАВЛЕНКОВ ЮРИЙ ВИКТОРОВИЧ</a:t>
            </a:r>
            <a:endParaRPr lang="ru-RU" sz="28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33" y="6315918"/>
            <a:ext cx="1274763" cy="42545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027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2448272" cy="298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51520" y="188640"/>
            <a:ext cx="8640960" cy="115212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73000"/>
            </a:schemeClr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667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СТОИМОСТЬ РЕАЛИЗАЦИИ ГРАЖДАНАМИ </a:t>
            </a:r>
          </a:p>
          <a:p>
            <a:pPr marL="2667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РОССИИ КОНСТИТУЦИОННОГО ПРАВА НА ЖИЛИЩЕ – </a:t>
            </a:r>
          </a:p>
          <a:p>
            <a:pPr marL="2667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РАСЧЁТ СТОИМОСТИ ЖИЛИЩНОГО БЛАГА</a:t>
            </a:r>
            <a:endParaRPr lang="ru-RU" dirty="0">
              <a:solidFill>
                <a:srgbClr val="C00000"/>
              </a:solidFill>
              <a:latin typeface="Arial Black" pitchFamily="34" charset="0"/>
              <a:cs typeface="Calibri" pitchFamily="34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51520" y="2276872"/>
            <a:ext cx="3024336" cy="1494166"/>
          </a:xfrm>
          <a:prstGeom prst="wedgeRectCallout">
            <a:avLst>
              <a:gd name="adj1" fmla="val 59696"/>
              <a:gd name="adj2" fmla="val -1509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ПРИОБРЕТЕНИЯ ЖИЛОГО ОБЪЕКТА</a:t>
            </a:r>
            <a:r>
              <a:rPr lang="en-US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ОИ) В КЖН </a:t>
            </a: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–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КОТТЕДЖА, ТАУНХАУСА, ЖИЛОГО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ПОМЕЩЕНИЯ </a:t>
            </a:r>
            <a:endParaRPr lang="ru-RU" sz="13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 УЧЁТОМ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СТОИМОСТИ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ССУДНОГО КАПИТАЛА) </a:t>
            </a:r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251520" y="3825044"/>
            <a:ext cx="3024336" cy="684076"/>
          </a:xfrm>
          <a:prstGeom prst="wedgeRectCallout">
            <a:avLst>
              <a:gd name="adj1" fmla="val 62043"/>
              <a:gd name="adj2" fmla="val -28687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СТРАХОВАНИЯ ОБЪЕКТА ЖИЛИЩНЫХ ПРАВ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251520" y="1412776"/>
            <a:ext cx="8640960" cy="792088"/>
          </a:xfrm>
          <a:prstGeom prst="wedgeRectCallout">
            <a:avLst>
              <a:gd name="adj1" fmla="val 260"/>
              <a:gd name="adj2" fmla="val 4983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КОМПЛЕКС ЖИЛОЙ НЕДВИЖИМОСТИ (КЖН) – КАК ОБЪЕКТ ЖИЛИЩНОЙ КАПИТАЛИЗАЦИИ ДОМОХОЗЯЙСТВ И ИНВЕСТИЦИЙ В ОСНОВНОЙ КАПИТАЛ ОРГАНИЗАЦИЙ</a:t>
            </a: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251520" y="4581128"/>
            <a:ext cx="3024336" cy="684076"/>
          </a:xfrm>
          <a:prstGeom prst="wedgeRectCallout">
            <a:avLst>
              <a:gd name="adj1" fmla="val 62463"/>
              <a:gd name="adj2" fmla="val -56535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СОДЕРЖАНИЯ (ЭКСПЛУАТАЦИИ) ОБЩЕГО ИМУЩЕСТВА КЖН (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1300" baseline="30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/ГОД)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5861786" y="2276872"/>
            <a:ext cx="3024336" cy="900100"/>
          </a:xfrm>
          <a:prstGeom prst="wedgeRectCallout">
            <a:avLst>
              <a:gd name="adj1" fmla="val -62838"/>
              <a:gd name="adj2" fmla="val -140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НАЛОГА НА ИМУЩЕСТВО (ОПРЕДЕЛЯЕТСЯ ВЕЛИЧИНОЙ КАДАСТРОВОЙ ОЦЕНКИ КЖН) 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5861786" y="3230978"/>
            <a:ext cx="3024336" cy="918102"/>
          </a:xfrm>
          <a:prstGeom prst="wedgeRectCallout">
            <a:avLst>
              <a:gd name="adj1" fmla="val -63258"/>
              <a:gd name="adj2" fmla="val -6223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ПЛАТЕЖА НА КАПРЕМОНТ ОИ КЖН (УСТАНАВЛИВАЕТСЯ РЕГИ- ОНАЛЬНОЙ АДМИНИСТРАЦИЕЙ) 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5868144" y="4221088"/>
            <a:ext cx="3024336" cy="1044116"/>
          </a:xfrm>
          <a:prstGeom prst="wedgeRectCallout">
            <a:avLst>
              <a:gd name="adj1" fmla="val -61578"/>
              <a:gd name="adj2" fmla="val 12166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КОММУНАЛЬНЫХ РЕСУРСОВ (ТАРИФ/ОБЪЁМ ПОТРЕБЛЕНИЯ/ КЛАСС ЭНЕРГОЭФФЕКТИВНОСТИ КЖН)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251520" y="5344740"/>
            <a:ext cx="8640960" cy="1008112"/>
          </a:xfrm>
          <a:prstGeom prst="wedgeRectCallout">
            <a:avLst>
              <a:gd name="adj1" fmla="val 260"/>
              <a:gd name="adj2" fmla="val 4983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СОВОКУПНЫЙ (ИНТЕГРАЛЬНЫЙ) РАЗМЕР СТОИМОСТИ РЕАЛИЗАЦИИ ЖИЛИЩНОГО ПРАВА</a:t>
            </a:r>
            <a:endParaRPr lang="en-US" sz="1400" dirty="0" smtClean="0">
              <a:solidFill>
                <a:srgbClr val="0066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В КОМПЛЕКСЕ ЖИЛОЙ НЕДВИЖИМОСТИ РОССИЙСКОЙ СЕМЬИ (ОРГАНИЗАЦИИ):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75898" y="5877272"/>
                <a:ext cx="4007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𝐬</m:t>
                        </m:r>
                        <m:r>
                          <a:rPr lang="en-US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𝐬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a:rPr lang="ru-RU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1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+ </a:t>
                </a:r>
                <a:r>
                  <a:rPr lang="en-US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en-US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5 </a:t>
                </a:r>
                <a:r>
                  <a:rPr lang="ru-RU" sz="1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6 </a:t>
                </a:r>
                <a:r>
                  <a:rPr lang="ru-RU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1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endParaRPr lang="ru-RU" sz="1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898" y="5877272"/>
                <a:ext cx="4007892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8359" t="-118033" b="-185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5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2448272" cy="298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15516" y="188640"/>
            <a:ext cx="8712968" cy="115212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73000"/>
            </a:schemeClr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РАЗМЕР СТОИМОСТИ (ГОДОВОЙ) РЕАЛИЗАЦИИ МОЛОДОЙ ПОДМОСКОВНОЙ СЕМЬЁЙ ПРАВА НА ЖИЛИЩЕ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51520" y="2276872"/>
            <a:ext cx="3024336" cy="1494166"/>
          </a:xfrm>
          <a:prstGeom prst="wedgeRectCallout">
            <a:avLst>
              <a:gd name="adj1" fmla="val 59696"/>
              <a:gd name="adj2" fmla="val -1509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ПРИОБРЕТЕНИЯ ЖИЛОГО ОБЪЕКТА</a:t>
            </a:r>
            <a:r>
              <a:rPr lang="en-US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В КЖН </a:t>
            </a: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–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6, 4 МЛН. РУБ. = МЕСЯЧНЫЙ ПЛАТЁЖ 37 000 РУБ. </a:t>
            </a:r>
            <a:endParaRPr lang="ru-RU" sz="1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251520" y="3825044"/>
            <a:ext cx="3024336" cy="684076"/>
          </a:xfrm>
          <a:prstGeom prst="wedgeRectCallout">
            <a:avLst>
              <a:gd name="adj1" fmla="val 62043"/>
              <a:gd name="adj2" fmla="val -28687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СТРАХОВАНИЯ </a:t>
            </a: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600 РУБ.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251520" y="1412776"/>
            <a:ext cx="8640960" cy="792088"/>
          </a:xfrm>
          <a:prstGeom prst="wedgeRectCallout">
            <a:avLst>
              <a:gd name="adj1" fmla="val 260"/>
              <a:gd name="adj2" fmla="val 4983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2-Х </a:t>
            </a:r>
            <a:r>
              <a:rPr lang="ru-RU" sz="1600" b="1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КОМНАТНАЯ КВАРТИРА В 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ИПОТЕКЕ – </a:t>
            </a:r>
            <a:r>
              <a:rPr lang="en-US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S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6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М</a:t>
            </a:r>
            <a:r>
              <a:rPr lang="ru-RU" sz="1600" b="1" baseline="300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– 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3 </a:t>
            </a:r>
            <a:r>
              <a:rPr lang="ru-RU" sz="1600" b="1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ЧЕЛОВЕКА</a:t>
            </a:r>
            <a:endParaRPr lang="ru-RU" sz="1600" b="1" dirty="0">
              <a:solidFill>
                <a:srgbClr val="0066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251520" y="4581128"/>
            <a:ext cx="3024336" cy="684076"/>
          </a:xfrm>
          <a:prstGeom prst="wedgeRectCallout">
            <a:avLst>
              <a:gd name="adj1" fmla="val 62463"/>
              <a:gd name="adj2" fmla="val -56535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СОДЕРЖАНИЯ ОБЩЕГО ИМУЩЕСТВА – 3 500 РУБ.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5861786" y="2276872"/>
            <a:ext cx="3024336" cy="900100"/>
          </a:xfrm>
          <a:prstGeom prst="wedgeRectCallout">
            <a:avLst>
              <a:gd name="adj1" fmla="val -62838"/>
              <a:gd name="adj2" fmla="val -1409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НАЛОГА НА ИМУЩЕСТВО 4 500 РУБ.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5861786" y="3230978"/>
            <a:ext cx="3024336" cy="918102"/>
          </a:xfrm>
          <a:prstGeom prst="wedgeRectCallout">
            <a:avLst>
              <a:gd name="adj1" fmla="val -63258"/>
              <a:gd name="adj2" fmla="val -6223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ПЛАТЕЖА НА КАПРЕМОНТ ОИ КЖН </a:t>
            </a: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420 РУБ. 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5868144" y="4221088"/>
            <a:ext cx="3024336" cy="1044116"/>
          </a:xfrm>
          <a:prstGeom prst="wedgeRectCallout">
            <a:avLst>
              <a:gd name="adj1" fmla="val -61578"/>
              <a:gd name="adj2" fmla="val 12166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СТОИМОСТЬ КОММУНАЛЬНЫХ РЕСУРСОВ </a:t>
            </a:r>
          </a:p>
          <a:p>
            <a:pPr algn="ctr"/>
            <a:r>
              <a:rPr lang="ru-RU" sz="13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5 400 РУБ. </a:t>
            </a:r>
            <a:endParaRPr lang="ru-RU" sz="13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251520" y="5373216"/>
            <a:ext cx="8640960" cy="1296144"/>
          </a:xfrm>
          <a:prstGeom prst="wedgeRectCallout">
            <a:avLst>
              <a:gd name="adj1" fmla="val 260"/>
              <a:gd name="adj2" fmla="val 49830"/>
            </a:avLst>
          </a:prstGeom>
          <a:solidFill>
            <a:schemeClr val="bg1">
              <a:lumMod val="85000"/>
            </a:schemeClr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1400" dirty="0" smtClean="0">
              <a:solidFill>
                <a:srgbClr val="0066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СОВОКУПНЫЙ РАЗМЕР СТОИМОСТИ КОМПЛЕКСЕ ЖИЛОЙ НЕДВИЖИМОСТИ:</a:t>
            </a:r>
          </a:p>
          <a:p>
            <a:pPr algn="ctr"/>
            <a:endParaRPr lang="ru-RU" sz="1400" dirty="0">
              <a:solidFill>
                <a:srgbClr val="0066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ru-RU" sz="1400" dirty="0" smtClean="0">
              <a:solidFill>
                <a:srgbClr val="0066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 Black" pitchFamily="34" charset="0"/>
                <a:ea typeface="Arial Unicode MS" pitchFamily="34" charset="-128"/>
                <a:cs typeface="Arial" pitchFamily="34" charset="0"/>
              </a:rPr>
              <a:t>БЕЗ ИПОТЕКИ = 11 000 РУБ/МЕС х 12 = 132 000 </a:t>
            </a:r>
            <a:endParaRPr lang="ru-RU" sz="1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3882" y="5877272"/>
                <a:ext cx="8598598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7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7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𝐬</m:t>
                        </m:r>
                        <m:r>
                          <a:rPr lang="en-US" sz="17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17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𝐬</m:t>
                        </m:r>
                        <m:r>
                          <a:rPr lang="en-US" sz="17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a:rPr lang="ru-RU" sz="17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US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S1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+ </a:t>
                </a:r>
                <a:r>
                  <a:rPr lang="en-US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en-US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5 +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17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6 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Sn </a:t>
                </a:r>
                <a:r>
                  <a:rPr lang="ru-RU" sz="17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= 49 420 х 12 = 563 000 + 4 500 = </a:t>
                </a:r>
                <a:r>
                  <a:rPr lang="ru-RU" sz="19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567 540 </a:t>
                </a:r>
                <a:endParaRPr lang="ru-RU" sz="19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2" y="5877272"/>
                <a:ext cx="8598598" cy="384721"/>
              </a:xfrm>
              <a:prstGeom prst="rect">
                <a:avLst/>
              </a:prstGeom>
              <a:blipFill rotWithShape="1">
                <a:blip r:embed="rId4"/>
                <a:stretch>
                  <a:fillRect l="-3473" t="-96825" r="-1205" b="-160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14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1052736"/>
            <a:ext cx="8660922" cy="51125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2014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году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бюджетную систему РФ налоговыми органами Московской области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мобилизовано –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536,4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млрд. руб. 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Поступления имущественных налогов –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73,4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млрд. руб. </a:t>
            </a:r>
            <a:endParaRPr lang="ru-RU" sz="19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20,6% от общей суммы 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доходов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сравнению с 2013 годом поступления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платежей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консолидированный бюджет РФ увеличились на 43,2 млрд. руб. или на 8,8%:</a:t>
            </a:r>
            <a:b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налогу на доходы физических лиц – на 16,7 млрд. руб. или на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11,0%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имущественным налогам –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9,3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млрд. руб. или на 14,6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9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структуре имущественных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имущество 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организаций </a:t>
            </a:r>
            <a:r>
              <a:rPr lang="ru-RU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35,4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млрд. руб. или 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48,2%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земельный налог –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25,8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рублей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налог 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имущество физических лиц составляют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3,3</a:t>
            </a:r>
            <a:r>
              <a:rPr lang="ru-RU" sz="1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млрд. </a:t>
            </a:r>
            <a:r>
              <a:rPr lang="ru-RU" sz="1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руб.</a:t>
            </a:r>
            <a:endParaRPr lang="ru-RU" sz="1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15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1520" y="980728"/>
            <a:ext cx="8660922" cy="5240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МОДЕЛЬ ОТНОШЕНИЙ В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ОТНОШЕНИИ КОМПЛЕКСА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ЖИЛОЙ НЕДВИЖИМОСТИ, ОСНОВАННАЯ НА ГЛАВНОЙ ВЕЩИ – ЖИЛОМ/НЕЖИЛОМ ПОМЕЩЕНИИ В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МКД 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КОТТЕДЖЕ (ТАУНХАУСЕ) В КОМПЛЕКСНОЙ ЗАСТРОЙКЕ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ИСКАЖАЕТ СУЩНОСТЬ ТАКОГО ЯВЛЕНИЯ КАК КОМПЛЕКС ЖИЛОЙ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НЕДВИЖИМОСТИ –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ЖИЛОЕ СОВЛАДЕНИЕ.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БОЛЬШИНСТВЕ КЖН В РОССИИ НА ПРАКТИКЕ ЖИЛЫЕ ОБЪЕКТЫ, КАК ОБЪЕКТЫ ПРАВА, «ОТОРВАНЫ» ОТ ИНЖЕНЕРНОЙ И КОММУНАЛЬНОЙ ИНФРАСТРУКТУРЫ – ОБЩЕГО ИМУЩЕСТВА КЖН (НЕСМОТРЯ НА ТО, ЧТО ОНО ДЕ-ФАКТО ОПЛАЧЕНО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В СООТВЕТСТВИИ С ЗАКОНОМ ПРИНАДЛЕЖИТ ЕГО СОВЛАДЕЛЬЦАМ)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386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1520" y="980728"/>
            <a:ext cx="8660922" cy="5240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ОТСУСТВИЕ В ПРАВОВОЙ СТРУКТУРЕ СТРАНЫ ИНСТИТУТА ЖИЛОГО КОНДОМИНИУМА КАК ЕДИНОГО КОМПЛЕКСА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ЖИЛОЙ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НЕДВИЖИМОСТИ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ЖИЛОГО СОВЛАДЕНИЯ –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ПОЗВОЛЯЕТ СОЗДАТЬ ЭФФЕКТИВНУЮ СИСТЕМУ ВОСПРОИЗВОДСТВА ЖИЛЬЯ –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УПРАВЛЕНИЯ, СОДЕРЖАНИЯ, САНАЦИИ, РЕНОВАЦИИ, РЕКОНСТРУКЦИИ И ПОСТРОИТЬ РАБОТОСПОСОБНУЮ СИСТЕМУ ОТНОШЕНИЙ МЕЖДУ ЕГО СОВЛАДЕЛЬЦАМИ, ПОСТАВЩИКАМИ ТОВАРОВ, РАБОТ, УСЛУГ И АДМИНИСТРАТИВНОЙ СИСТЕМОЙ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699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2077105"/>
            <a:ext cx="8660922" cy="401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СОДЕРЖАТЕЛЬНАЯ РЕВИЗИЯ И ГАРМОНИЗАЦИЯ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ГРАЖДАНСКОГО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ЖИЛИЩНОГО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ЗЕМЕЛЬНОГО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РЕГИСТРАЦИОННОГО ЗАКОНОДАТЕЛЬСТВА И ПРИВЕДЕНИЕ ПРАВОВОГО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РЕГУЛИРОВАНИЯ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ОТНОШЕНИИ ОБЪЕКТОВ ЖИЛОЙ НЕДВИЖИМОСТИ И ИХ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ПРАВООБЛАДАТЕЛЕЙ В СООТВЕТСТВИЕ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КОНСТИТУЦИЕЙ РОССИЙСКОЙ ФЕДЕРАЦИИ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52736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90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39552" y="6392361"/>
            <a:ext cx="8208912" cy="276999"/>
          </a:xfrm>
          <a:prstGeom prst="rect">
            <a:avLst/>
          </a:prstGeom>
          <a:effectLst>
            <a:softEdge rad="127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6600"/>
                </a:solidFill>
                <a:latin typeface="Calibri" pitchFamily="34" charset="0"/>
              </a:rPr>
              <a:t>© НП ЭУН «Индустрия Сервейинг», Павленков Ю.В.                                                               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200" dirty="0"/>
          </a:p>
        </p:txBody>
      </p:sp>
      <p:pic>
        <p:nvPicPr>
          <p:cNvPr id="1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3063"/>
            <a:ext cx="1127486" cy="376297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1558" y="2077105"/>
            <a:ext cx="8660922" cy="401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ПЕРЕХОД ОТ ПРИОРИТЕТА В ПРАВЕ ВЛАДЕНИЯ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КОМПЛЕКСЕ ЖИЛОЙ НЕДВИЖИМОСТИ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ПОМЕЩЕНИЯ (ЖИЛОГО/НЕЖИЛОГО, КОТТЕДЖА, ТАУНХАУСА В КОТТЕДЖНОЙ ЗАСТРОЙКЕ)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ДОЛЕ В ПРАВЕ ОБЩЕЙ СОБСТВЕННОСТИ.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ПОМЕЩЕНИЕ ДОЛЖНО БЫТЬ ВТОРИЧНЫМ ПО ОТНОШЕНИЮ К ДОЛЕ В ПРАВЕ ОИ В КЖН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52736"/>
            <a:ext cx="866092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3200" dirty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32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558" y="0"/>
            <a:ext cx="8660922" cy="523220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СЕМЬ ШАГОВ К ЖИЛИЩНОМУ БЛАГОПОЛУЧИЮ ГРАЖДАН </a:t>
            </a:r>
            <a:endParaRPr lang="ru-RU" sz="14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УСТОЙЧИВОСТИ СИСТЕМЫ ЖИЛИЩНЫХ ОТНОШЕНИЙ В РОССИИ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88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14751</TotalTime>
  <Words>2197</Words>
  <Application>Microsoft Office PowerPoint</Application>
  <PresentationFormat>Экран (4:3)</PresentationFormat>
  <Paragraphs>432</Paragraphs>
  <Slides>22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Индустрия</dc:creator>
  <cp:lastModifiedBy>1st</cp:lastModifiedBy>
  <cp:revision>986</cp:revision>
  <dcterms:created xsi:type="dcterms:W3CDTF">2013-01-11T13:34:09Z</dcterms:created>
  <dcterms:modified xsi:type="dcterms:W3CDTF">2015-12-11T05:51:03Z</dcterms:modified>
</cp:coreProperties>
</file>